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76" r:id="rId8"/>
    <p:sldId id="27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7CFC-D3EF-4D29-A9EA-DE8146EEC563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ACFD-7F73-4E32-8725-A4E015C80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746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7CFC-D3EF-4D29-A9EA-DE8146EEC563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ACFD-7F73-4E32-8725-A4E015C80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501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7CFC-D3EF-4D29-A9EA-DE8146EEC563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ACFD-7F73-4E32-8725-A4E015C80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546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7CFC-D3EF-4D29-A9EA-DE8146EEC563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ACFD-7F73-4E32-8725-A4E015C80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40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7CFC-D3EF-4D29-A9EA-DE8146EEC563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ACFD-7F73-4E32-8725-A4E015C80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09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7CFC-D3EF-4D29-A9EA-DE8146EEC563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ACFD-7F73-4E32-8725-A4E015C80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451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7CFC-D3EF-4D29-A9EA-DE8146EEC563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ACFD-7F73-4E32-8725-A4E015C80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7CFC-D3EF-4D29-A9EA-DE8146EEC563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ACFD-7F73-4E32-8725-A4E015C80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60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7CFC-D3EF-4D29-A9EA-DE8146EEC563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ACFD-7F73-4E32-8725-A4E015C80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22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7CFC-D3EF-4D29-A9EA-DE8146EEC563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ACFD-7F73-4E32-8725-A4E015C80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91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7CFC-D3EF-4D29-A9EA-DE8146EEC563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ACFD-7F73-4E32-8725-A4E015C80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592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D7CFC-D3EF-4D29-A9EA-DE8146EEC563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3ACFD-7F73-4E32-8725-A4E015C80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803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1570" y="1022322"/>
            <a:ext cx="10562230" cy="5112438"/>
          </a:xfrm>
        </p:spPr>
        <p:txBody>
          <a:bodyPr>
            <a:normAutofit/>
          </a:bodyPr>
          <a:lstStyle/>
          <a:p>
            <a:r>
              <a:rPr lang="en-GB" sz="3200" dirty="0" smtClean="0"/>
              <a:t>Lecture 4. </a:t>
            </a:r>
          </a:p>
          <a:p>
            <a:r>
              <a:rPr lang="en-GB" sz="3200" dirty="0" smtClean="0"/>
              <a:t>Surface </a:t>
            </a:r>
            <a:r>
              <a:rPr lang="en-GB" sz="3200" dirty="0"/>
              <a:t>phenomena. </a:t>
            </a:r>
            <a:r>
              <a:rPr lang="en-US" sz="3200" dirty="0"/>
              <a:t>Adsorption at the gas – liquid interface. </a:t>
            </a:r>
            <a:endParaRPr lang="en-US" sz="3200" dirty="0" smtClean="0"/>
          </a:p>
          <a:p>
            <a:r>
              <a:rPr lang="en-US" sz="3200" dirty="0" smtClean="0"/>
              <a:t>Gibbs </a:t>
            </a:r>
            <a:r>
              <a:rPr lang="en-US" sz="3200" dirty="0"/>
              <a:t>equation. </a:t>
            </a:r>
            <a:endParaRPr lang="ru-RU" sz="3200" dirty="0" smtClean="0"/>
          </a:p>
          <a:p>
            <a:r>
              <a:rPr lang="en-US" sz="3200" dirty="0" err="1" smtClean="0"/>
              <a:t>Ducleaux-Traube</a:t>
            </a:r>
            <a:r>
              <a:rPr lang="en-US" sz="3200" dirty="0" smtClean="0"/>
              <a:t> </a:t>
            </a:r>
            <a:r>
              <a:rPr lang="en-US" sz="3200" dirty="0"/>
              <a:t>rule and </a:t>
            </a:r>
            <a:r>
              <a:rPr lang="en-US" sz="3200" dirty="0" err="1"/>
              <a:t>Szyszkowski</a:t>
            </a:r>
            <a:r>
              <a:rPr lang="en-US" sz="3200" dirty="0"/>
              <a:t> equation.</a:t>
            </a:r>
            <a:endParaRPr lang="en-US" sz="3200" dirty="0" smtClean="0"/>
          </a:p>
          <a:p>
            <a:r>
              <a:rPr lang="en-US" sz="3200" dirty="0" smtClean="0"/>
              <a:t>Surface </a:t>
            </a:r>
            <a:r>
              <a:rPr lang="en-US" sz="3200" dirty="0"/>
              <a:t>activity. Surfactants</a:t>
            </a:r>
            <a:r>
              <a:rPr lang="en-US" sz="3200" dirty="0" smtClean="0"/>
              <a:t>.</a:t>
            </a:r>
          </a:p>
          <a:p>
            <a:endParaRPr lang="ru-RU" sz="3200" dirty="0"/>
          </a:p>
        </p:txBody>
      </p:sp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355" y="13643"/>
            <a:ext cx="8337645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8829" y="5191995"/>
            <a:ext cx="9130788" cy="109458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832124" y="4341611"/>
            <a:ext cx="8203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(1)</a:t>
            </a:r>
            <a:endParaRPr lang="ru-RU" sz="3200" dirty="0"/>
          </a:p>
        </p:txBody>
      </p:sp>
      <p:pic>
        <p:nvPicPr>
          <p:cNvPr id="7" name="Рисунок 6" descr="AdsorptionAirWat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19894" y="2740948"/>
            <a:ext cx="3370997" cy="1859750"/>
          </a:xfrm>
          <a:prstGeom prst="rect">
            <a:avLst/>
          </a:prstGeom>
        </p:spPr>
      </p:pic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9996607" y="6055500"/>
            <a:ext cx="1643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sma-NO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Adilbekova</a:t>
            </a:r>
            <a:r>
              <a:rPr lang="en-US" altLang="sma-NO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A.O</a:t>
            </a:r>
          </a:p>
        </p:txBody>
      </p:sp>
    </p:spTree>
    <p:extLst>
      <p:ext uri="{BB962C8B-B14F-4D97-AF65-F5344CB8AC3E}">
        <p14:creationId xmlns:p14="http://schemas.microsoft.com/office/powerpoint/2010/main" val="2088989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0843" y="2293042"/>
            <a:ext cx="11590060" cy="116761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6768" y="1292001"/>
            <a:ext cx="5809957" cy="98696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393" y="3938955"/>
            <a:ext cx="8256878" cy="1378647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1501706" y="1387398"/>
            <a:ext cx="6431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(2)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1400883" y="2496396"/>
            <a:ext cx="6431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(3)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541559" y="4043847"/>
            <a:ext cx="12468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(4)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1529838" y="5537367"/>
            <a:ext cx="6431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(5)</a:t>
            </a:r>
            <a:endParaRPr lang="ru-RU" sz="3200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8463" y="5176911"/>
            <a:ext cx="5697414" cy="1448977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7455876" y="4546911"/>
            <a:ext cx="39450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/s  and T=</a:t>
            </a:r>
            <a:r>
              <a:rPr lang="en-US" sz="3200" dirty="0" err="1" smtClean="0"/>
              <a:t>const</a:t>
            </a:r>
            <a:endParaRPr lang="ru-RU" sz="3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364695" y="3366251"/>
            <a:ext cx="15055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(3) - (1) </a:t>
            </a:r>
            <a:endParaRPr lang="ru-RU" sz="3200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48829" y="185573"/>
            <a:ext cx="9130788" cy="1094584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10832124" y="374522"/>
            <a:ext cx="8203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(1)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4858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46161" y="1555231"/>
            <a:ext cx="9669455" cy="745389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the binary system (an index 1-solvent, an index </a:t>
            </a:r>
            <a:br>
              <a:rPr lang="en-US" sz="3100" dirty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2-the dissolved substance)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rcRect/>
          <a:stretch>
            <a:fillRect/>
          </a:stretch>
        </p:blipFill>
        <p:spPr bwMode="auto">
          <a:xfrm>
            <a:off x="3309918" y="2036947"/>
            <a:ext cx="5000660" cy="64294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46161" y="2916325"/>
            <a:ext cx="47994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If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32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= 0, we can </a:t>
            </a:r>
            <a:r>
              <a:rPr lang="en-US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write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rcRect/>
          <a:stretch>
            <a:fillRect/>
          </a:stretch>
        </p:blipFill>
        <p:spPr bwMode="auto">
          <a:xfrm>
            <a:off x="6453190" y="2883430"/>
            <a:ext cx="3000396" cy="571504"/>
          </a:xfrm>
          <a:prstGeom prst="rect">
            <a:avLst/>
          </a:prstGeom>
          <a:noFill/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10315" y="3947532"/>
            <a:ext cx="3165141" cy="928694"/>
          </a:xfrm>
          <a:prstGeom prst="rect">
            <a:avLst/>
          </a:prstGeom>
          <a:noFill/>
        </p:spPr>
      </p:pic>
      <p:pic>
        <p:nvPicPr>
          <p:cNvPr id="9" name="Picture 1" descr="header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355" y="13643"/>
            <a:ext cx="8337645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10210816" y="2119153"/>
            <a:ext cx="7764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(6)</a:t>
            </a:r>
            <a:endParaRPr lang="ru-RU" sz="3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0363216" y="2904601"/>
            <a:ext cx="6431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(7)</a:t>
            </a:r>
            <a:endParaRPr lang="ru-RU" sz="3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0515616" y="4083942"/>
            <a:ext cx="6431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(8)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76107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873457" y="1405631"/>
            <a:ext cx="970544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 we 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can </a:t>
            </a:r>
            <a:r>
              <a:rPr lang="en-US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write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endParaRPr lang="ru-RU" sz="1050" dirty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where a</a:t>
            </a:r>
            <a:r>
              <a:rPr lang="en-US" sz="3200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 the activity of component 2. It follows that: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rcRect/>
          <a:stretch>
            <a:fillRect/>
          </a:stretch>
        </p:blipFill>
        <p:spPr bwMode="auto">
          <a:xfrm>
            <a:off x="5095868" y="1428736"/>
            <a:ext cx="2857520" cy="571504"/>
          </a:xfrm>
          <a:prstGeom prst="rect">
            <a:avLst/>
          </a:prstGeom>
          <a:noFill/>
        </p:spPr>
      </p:pic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rcRect/>
          <a:stretch>
            <a:fillRect/>
          </a:stretch>
        </p:blipFill>
        <p:spPr bwMode="auto">
          <a:xfrm>
            <a:off x="3309918" y="2970040"/>
            <a:ext cx="3429025" cy="121920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0717253" y="1500174"/>
            <a:ext cx="6431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(9)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147948" y="3214686"/>
            <a:ext cx="8515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(10)</a:t>
            </a:r>
            <a:endParaRPr lang="ru-RU" sz="3200" dirty="0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2452661" y="4143381"/>
            <a:ext cx="70993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For the dilute solution 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we can 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use next equation: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rcRect/>
          <a:stretch>
            <a:fillRect/>
          </a:stretch>
        </p:blipFill>
        <p:spPr bwMode="auto">
          <a:xfrm>
            <a:off x="3381356" y="5000636"/>
            <a:ext cx="2714644" cy="1085858"/>
          </a:xfrm>
          <a:prstGeom prst="rect">
            <a:avLst/>
          </a:prstGeom>
          <a:noFill/>
        </p:spPr>
      </p:pic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9576444" y="5051180"/>
            <a:ext cx="22860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1" descr="header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57" y="13643"/>
            <a:ext cx="8810644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27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9220" y="386776"/>
            <a:ext cx="4071966" cy="3673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82137" y="836712"/>
            <a:ext cx="549954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Figure </a:t>
            </a:r>
            <a:r>
              <a:rPr lang="en-US" sz="3200" dirty="0" smtClean="0"/>
              <a:t>1. </a:t>
            </a:r>
            <a:r>
              <a:rPr lang="en-US" sz="3200" dirty="0"/>
              <a:t>Dependence of a surface tension on  concentration of surface-active (I) and inactive (II) </a:t>
            </a:r>
            <a:r>
              <a:rPr lang="en-US" sz="3200" dirty="0" smtClean="0"/>
              <a:t>substances</a:t>
            </a:r>
          </a:p>
          <a:p>
            <a:r>
              <a:rPr lang="en-US" sz="3200" dirty="0" smtClean="0"/>
              <a:t>Surface indifferent </a:t>
            </a:r>
            <a:r>
              <a:rPr lang="en-US" sz="3200" dirty="0" err="1" smtClean="0"/>
              <a:t>subsatances</a:t>
            </a:r>
            <a:r>
              <a:rPr lang="en-US" sz="3200" dirty="0" smtClean="0"/>
              <a:t> (sugar solution)</a:t>
            </a:r>
            <a:r>
              <a:rPr lang="en-US" sz="3200" dirty="0" smtClean="0"/>
              <a:t>.</a:t>
            </a:r>
            <a:endParaRPr lang="ru-RU" sz="32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9577" y="3787804"/>
            <a:ext cx="1872407" cy="43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39817" y="3730588"/>
            <a:ext cx="1422451" cy="4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23590" y="4669396"/>
            <a:ext cx="2016226" cy="487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82350" y="4653137"/>
            <a:ext cx="1497626" cy="569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1775520" y="3707740"/>
            <a:ext cx="6480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(I)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631504" y="4653136"/>
            <a:ext cx="9361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(II)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847528" y="5547698"/>
            <a:ext cx="79208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/>
              <a:t>amphipiphilic</a:t>
            </a:r>
            <a:r>
              <a:rPr lang="en-US" sz="3200" dirty="0" smtClean="0"/>
              <a:t> </a:t>
            </a:r>
            <a:r>
              <a:rPr lang="en-US" sz="3200" dirty="0"/>
              <a:t>substances show strong surface</a:t>
            </a:r>
          </a:p>
          <a:p>
            <a:r>
              <a:rPr lang="en-US" sz="3200" dirty="0"/>
              <a:t>activity with respect to </a:t>
            </a:r>
            <a:r>
              <a:rPr lang="en-US" sz="3200" dirty="0" smtClean="0"/>
              <a:t>water</a:t>
            </a:r>
            <a:endParaRPr lang="ru-RU" sz="3200" dirty="0"/>
          </a:p>
        </p:txBody>
      </p:sp>
      <p:pic>
        <p:nvPicPr>
          <p:cNvPr id="13" name="Picture 1" descr="header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7509" y="15914"/>
            <a:ext cx="4779471" cy="516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08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628" y="-25381"/>
            <a:ext cx="3300853" cy="910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1"/>
          <p:cNvSpPr>
            <a:spLocks noChangeArrowheads="1"/>
          </p:cNvSpPr>
          <p:nvPr/>
        </p:nvSpPr>
        <p:spPr bwMode="auto">
          <a:xfrm>
            <a:off x="399434" y="290283"/>
            <a:ext cx="367240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ru-RU" sz="2800" dirty="0">
                <a:solidFill>
                  <a:schemeClr val="accent2"/>
                </a:solidFill>
              </a:rPr>
              <a:t> </a:t>
            </a:r>
            <a:r>
              <a:rPr lang="en-US" sz="3200" dirty="0" smtClean="0">
                <a:solidFill>
                  <a:srgbClr val="0070C0"/>
                </a:solidFill>
              </a:rPr>
              <a:t>Surface </a:t>
            </a:r>
            <a:r>
              <a:rPr lang="en-US" sz="3200" dirty="0">
                <a:solidFill>
                  <a:srgbClr val="0070C0"/>
                </a:solidFill>
              </a:rPr>
              <a:t>activity</a:t>
            </a:r>
            <a:r>
              <a:rPr lang="ru-RU" sz="3200" dirty="0">
                <a:solidFill>
                  <a:srgbClr val="0070C0"/>
                </a:solidFill>
              </a:rPr>
              <a:t> </a:t>
            </a:r>
            <a:r>
              <a:rPr lang="en-US" sz="3200" dirty="0">
                <a:solidFill>
                  <a:srgbClr val="0070C0"/>
                </a:solidFill>
              </a:rPr>
              <a:t>g</a:t>
            </a:r>
            <a:r>
              <a:rPr lang="ru-RU" sz="3200" dirty="0">
                <a:solidFill>
                  <a:srgbClr val="0070C0"/>
                </a:solidFill>
              </a:rPr>
              <a:t>  </a:t>
            </a:r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3593" y="836713"/>
            <a:ext cx="3450679" cy="73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2970" y="1556792"/>
            <a:ext cx="4252236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63952" y="1268759"/>
            <a:ext cx="4981302" cy="3240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0" y="4437112"/>
            <a:ext cx="110819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The experimental studies carried out by </a:t>
            </a:r>
            <a:r>
              <a:rPr lang="en-US" sz="3200" dirty="0" err="1">
                <a:solidFill>
                  <a:srgbClr val="0070C0"/>
                </a:solidFill>
              </a:rPr>
              <a:t>Ducleaux</a:t>
            </a:r>
            <a:r>
              <a:rPr lang="en-US" sz="3200" dirty="0">
                <a:solidFill>
                  <a:srgbClr val="0070C0"/>
                </a:solidFill>
              </a:rPr>
              <a:t> and </a:t>
            </a:r>
            <a:r>
              <a:rPr lang="en-US" sz="3200" dirty="0" err="1">
                <a:solidFill>
                  <a:srgbClr val="0070C0"/>
                </a:solidFill>
              </a:rPr>
              <a:t>Traube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/>
              <a:t>(1884 - 1886) showed that within the same homologous series the extension of a surfactant chain length by each </a:t>
            </a:r>
            <a:r>
              <a:rPr lang="en-US" sz="3200" dirty="0" smtClean="0"/>
              <a:t>CH</a:t>
            </a:r>
            <a:r>
              <a:rPr lang="en-US" sz="2800" dirty="0" smtClean="0"/>
              <a:t>2</a:t>
            </a:r>
            <a:r>
              <a:rPr lang="en-US" sz="3200" dirty="0" smtClean="0"/>
              <a:t> </a:t>
            </a:r>
            <a:r>
              <a:rPr lang="en-US" sz="3200" dirty="0"/>
              <a:t>group causes an increase in d</a:t>
            </a:r>
            <a:r>
              <a:rPr lang="el-GR" sz="3200" dirty="0"/>
              <a:t>σ</a:t>
            </a:r>
            <a:r>
              <a:rPr lang="en-US" sz="3200" dirty="0"/>
              <a:t>/dc by a factor of 3 to 3.5</a:t>
            </a:r>
            <a:endParaRPr lang="ru-RU" sz="3200" dirty="0"/>
          </a:p>
        </p:txBody>
      </p:sp>
      <p:pic>
        <p:nvPicPr>
          <p:cNvPr id="10" name="Picture 1" descr="header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7509" y="15914"/>
            <a:ext cx="4779471" cy="516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8671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4"/>
          <p:cNvGraphicFramePr>
            <a:graphicFrameLocks noChangeAspect="1"/>
          </p:cNvGraphicFramePr>
          <p:nvPr>
            <p:extLst/>
          </p:nvPr>
        </p:nvGraphicFramePr>
        <p:xfrm>
          <a:off x="1847851" y="2523356"/>
          <a:ext cx="8424863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Формула" r:id="rId3" imgW="1358900" imgH="228600" progId="Equation.3">
                  <p:embed/>
                </p:oleObj>
              </mc:Choice>
              <mc:Fallback>
                <p:oleObj name="Формула" r:id="rId3" imgW="1358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1" y="2523356"/>
                        <a:ext cx="8424863" cy="14097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1734922" y="4737919"/>
            <a:ext cx="889596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600" dirty="0" smtClean="0"/>
              <a:t>B – constant, K changes in homologous series</a:t>
            </a:r>
          </a:p>
          <a:p>
            <a:r>
              <a:rPr lang="en-US" sz="3600" dirty="0" err="1" smtClean="0">
                <a:solidFill>
                  <a:schemeClr val="accent1">
                    <a:lumMod val="50000"/>
                  </a:schemeClr>
                </a:solidFill>
              </a:rPr>
              <a:t>Szyszkowski</a:t>
            </a:r>
            <a:r>
              <a:rPr lang="en-US" sz="3600" dirty="0" smtClean="0"/>
              <a:t> </a:t>
            </a:r>
            <a:r>
              <a:rPr lang="en-US" sz="3600" dirty="0"/>
              <a:t>equation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79395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9427" y="15915"/>
            <a:ext cx="9587554" cy="132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Questions?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3200" i="1" dirty="0" smtClean="0"/>
              <a:t>Thank you for your attention!</a:t>
            </a:r>
            <a:endParaRPr lang="ru-RU" sz="3200" i="1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9286921" y="6055500"/>
            <a:ext cx="1643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sma-NO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Adilbekova A.O</a:t>
            </a:r>
          </a:p>
        </p:txBody>
      </p:sp>
    </p:spTree>
    <p:extLst>
      <p:ext uri="{BB962C8B-B14F-4D97-AF65-F5344CB8AC3E}">
        <p14:creationId xmlns:p14="http://schemas.microsoft.com/office/powerpoint/2010/main" val="21875124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230</Words>
  <Application>Microsoft Office PowerPoint</Application>
  <PresentationFormat>Широкоэкранный</PresentationFormat>
  <Paragraphs>45</Paragraphs>
  <Slides>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Формула</vt:lpstr>
      <vt:lpstr>Презентация PowerPoint</vt:lpstr>
      <vt:lpstr>Презентация PowerPoint</vt:lpstr>
      <vt:lpstr>     For the binary system (an index 1-solvent, an index  2-the dissolved substance)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akbota adil</dc:creator>
  <cp:lastModifiedBy>admin</cp:lastModifiedBy>
  <cp:revision>18</cp:revision>
  <dcterms:created xsi:type="dcterms:W3CDTF">2018-02-21T15:19:49Z</dcterms:created>
  <dcterms:modified xsi:type="dcterms:W3CDTF">2021-11-07T11:53:12Z</dcterms:modified>
</cp:coreProperties>
</file>